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1"/>
  </p:sldMasterIdLst>
  <p:sldIdLst>
    <p:sldId id="256" r:id="rId2"/>
    <p:sldId id="259" r:id="rId3"/>
    <p:sldId id="257" r:id="rId4"/>
    <p:sldId id="261" r:id="rId5"/>
    <p:sldId id="260" r:id="rId6"/>
    <p:sldId id="262" r:id="rId7"/>
    <p:sldId id="263" r:id="rId8"/>
    <p:sldId id="264" r:id="rId9"/>
    <p:sldId id="265"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63"/>
  </p:normalViewPr>
  <p:slideViewPr>
    <p:cSldViewPr snapToGrid="0" snapToObjects="1">
      <p:cViewPr varScale="1">
        <p:scale>
          <a:sx n="112" d="100"/>
          <a:sy n="112" d="100"/>
        </p:scale>
        <p:origin x="48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A5901BB4-0963-E24D-B37B-141A2E973768}"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A1A3182-5621-864C-8C78-5015BA1CD34C}" type="slidenum">
              <a:rPr lang="en-GB" smtClean="0"/>
              <a:t>‹#›</a:t>
            </a:fld>
            <a:endParaRPr lang="en-GB"/>
          </a:p>
        </p:txBody>
      </p:sp>
    </p:spTree>
    <p:extLst>
      <p:ext uri="{BB962C8B-B14F-4D97-AF65-F5344CB8AC3E}">
        <p14:creationId xmlns:p14="http://schemas.microsoft.com/office/powerpoint/2010/main" val="4000399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5901BB4-0963-E24D-B37B-141A2E973768}"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A1A3182-5621-864C-8C78-5015BA1CD34C}" type="slidenum">
              <a:rPr lang="en-GB" smtClean="0"/>
              <a:t>‹#›</a:t>
            </a:fld>
            <a:endParaRPr lang="en-GB"/>
          </a:p>
        </p:txBody>
      </p:sp>
    </p:spTree>
    <p:extLst>
      <p:ext uri="{BB962C8B-B14F-4D97-AF65-F5344CB8AC3E}">
        <p14:creationId xmlns:p14="http://schemas.microsoft.com/office/powerpoint/2010/main" val="1409898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5901BB4-0963-E24D-B37B-141A2E973768}"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A1A3182-5621-864C-8C78-5015BA1CD34C}" type="slidenum">
              <a:rPr lang="en-GB" smtClean="0"/>
              <a:t>‹#›</a:t>
            </a:fld>
            <a:endParaRPr lang="en-GB"/>
          </a:p>
        </p:txBody>
      </p:sp>
    </p:spTree>
    <p:extLst>
      <p:ext uri="{BB962C8B-B14F-4D97-AF65-F5344CB8AC3E}">
        <p14:creationId xmlns:p14="http://schemas.microsoft.com/office/powerpoint/2010/main" val="2922265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A5901BB4-0963-E24D-B37B-141A2E973768}" type="datetimeFigureOut">
              <a:rPr lang="en-GB" smtClean="0"/>
              <a:t>22/10/2020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A1A3182-5621-864C-8C78-5015BA1CD34C}" type="slidenum">
              <a:rPr lang="en-GB" smtClean="0"/>
              <a:t>‹#›</a:t>
            </a:fld>
            <a:endParaRPr lang="en-GB"/>
          </a:p>
        </p:txBody>
      </p:sp>
    </p:spTree>
    <p:extLst>
      <p:ext uri="{BB962C8B-B14F-4D97-AF65-F5344CB8AC3E}">
        <p14:creationId xmlns:p14="http://schemas.microsoft.com/office/powerpoint/2010/main" val="2193179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A5901BB4-0963-E24D-B37B-141A2E973768}"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A1A3182-5621-864C-8C78-5015BA1CD34C}" type="slidenum">
              <a:rPr lang="en-GB" smtClean="0"/>
              <a:t>‹#›</a:t>
            </a:fld>
            <a:endParaRPr lang="en-GB"/>
          </a:p>
        </p:txBody>
      </p:sp>
    </p:spTree>
    <p:extLst>
      <p:ext uri="{BB962C8B-B14F-4D97-AF65-F5344CB8AC3E}">
        <p14:creationId xmlns:p14="http://schemas.microsoft.com/office/powerpoint/2010/main" val="32815495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A5901BB4-0963-E24D-B37B-141A2E973768}" type="datetimeFigureOut">
              <a:rPr lang="en-GB" smtClean="0"/>
              <a:t>22/10/2020</a:t>
            </a:fld>
            <a:endParaRPr lang="en-GB"/>
          </a:p>
        </p:txBody>
      </p:sp>
      <p:sp>
        <p:nvSpPr>
          <p:cNvPr id="9" name="Footer Placeholder 8"/>
          <p:cNvSpPr>
            <a:spLocks noGrp="1"/>
          </p:cNvSpPr>
          <p:nvPr>
            <p:ph type="ftr" sz="quarter" idx="11"/>
          </p:nvPr>
        </p:nvSpPr>
        <p:spPr/>
        <p:txBody>
          <a:bodyPr/>
          <a:lstStyle/>
          <a:p>
            <a:endParaRPr lang="en-GB"/>
          </a:p>
        </p:txBody>
      </p:sp>
      <p:sp>
        <p:nvSpPr>
          <p:cNvPr id="10" name="Slide Number Placeholder 9"/>
          <p:cNvSpPr>
            <a:spLocks noGrp="1"/>
          </p:cNvSpPr>
          <p:nvPr>
            <p:ph type="sldNum" sz="quarter" idx="12"/>
          </p:nvPr>
        </p:nvSpPr>
        <p:spPr/>
        <p:txBody>
          <a:bodyPr/>
          <a:lstStyle/>
          <a:p>
            <a:fld id="{8A1A3182-5621-864C-8C78-5015BA1CD34C}" type="slidenum">
              <a:rPr lang="en-GB" smtClean="0"/>
              <a:t>‹#›</a:t>
            </a:fld>
            <a:endParaRPr lang="en-GB"/>
          </a:p>
        </p:txBody>
      </p:sp>
    </p:spTree>
    <p:extLst>
      <p:ext uri="{BB962C8B-B14F-4D97-AF65-F5344CB8AC3E}">
        <p14:creationId xmlns:p14="http://schemas.microsoft.com/office/powerpoint/2010/main" val="1242788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fld id="{A5901BB4-0963-E24D-B37B-141A2E973768}" type="datetimeFigureOut">
              <a:rPr lang="en-GB" smtClean="0"/>
              <a:t>22/10/2020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A1A3182-5621-864C-8C78-5015BA1CD34C}" type="slidenum">
              <a:rPr lang="en-GB" smtClean="0"/>
              <a:t>‹#›</a:t>
            </a:fld>
            <a:endParaRPr lang="en-GB"/>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2831223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A5901BB4-0963-E24D-B37B-141A2E973768}" type="datetimeFigureOut">
              <a:rPr lang="en-GB" smtClean="0"/>
              <a:t>22/10/2020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A1A3182-5621-864C-8C78-5015BA1CD34C}" type="slidenum">
              <a:rPr lang="en-GB" smtClean="0"/>
              <a:t>‹#›</a:t>
            </a:fld>
            <a:endParaRPr lang="en-GB"/>
          </a:p>
        </p:txBody>
      </p:sp>
    </p:spTree>
    <p:extLst>
      <p:ext uri="{BB962C8B-B14F-4D97-AF65-F5344CB8AC3E}">
        <p14:creationId xmlns:p14="http://schemas.microsoft.com/office/powerpoint/2010/main" val="6934767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901BB4-0963-E24D-B37B-141A2E973768}" type="datetimeFigureOut">
              <a:rPr lang="en-GB" smtClean="0"/>
              <a:t>22/10/2020</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A1A3182-5621-864C-8C78-5015BA1CD34C}" type="slidenum">
              <a:rPr lang="en-GB" smtClean="0"/>
              <a:t>‹#›</a:t>
            </a:fld>
            <a:endParaRPr lang="en-GB"/>
          </a:p>
        </p:txBody>
      </p:sp>
    </p:spTree>
    <p:extLst>
      <p:ext uri="{BB962C8B-B14F-4D97-AF65-F5344CB8AC3E}">
        <p14:creationId xmlns:p14="http://schemas.microsoft.com/office/powerpoint/2010/main" val="6761510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9" name="Date Placeholder 8"/>
          <p:cNvSpPr>
            <a:spLocks noGrp="1"/>
          </p:cNvSpPr>
          <p:nvPr>
            <p:ph type="dt" sz="half" idx="10"/>
          </p:nvPr>
        </p:nvSpPr>
        <p:spPr/>
        <p:txBody>
          <a:bodyPr/>
          <a:lstStyle/>
          <a:p>
            <a:fld id="{A5901BB4-0963-E24D-B37B-141A2E973768}" type="datetimeFigureOut">
              <a:rPr lang="en-GB" smtClean="0"/>
              <a:t>22/10/2020</a:t>
            </a:fld>
            <a:endParaRPr lang="en-GB"/>
          </a:p>
        </p:txBody>
      </p:sp>
      <p:sp>
        <p:nvSpPr>
          <p:cNvPr id="10" name="Footer Placeholder 9"/>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GB"/>
          </a:p>
        </p:txBody>
      </p:sp>
      <p:sp>
        <p:nvSpPr>
          <p:cNvPr id="11" name="Slide Number Placeholder 10"/>
          <p:cNvSpPr>
            <a:spLocks noGrp="1"/>
          </p:cNvSpPr>
          <p:nvPr>
            <p:ph type="sldNum" sz="quarter" idx="12"/>
          </p:nvPr>
        </p:nvSpPr>
        <p:spPr/>
        <p:txBody>
          <a:bodyPr/>
          <a:lstStyle/>
          <a:p>
            <a:fld id="{8A1A3182-5621-864C-8C78-5015BA1CD34C}" type="slidenum">
              <a:rPr lang="en-GB" smtClean="0"/>
              <a:t>‹#›</a:t>
            </a:fld>
            <a:endParaRPr lang="en-GB"/>
          </a:p>
        </p:txBody>
      </p:sp>
    </p:spTree>
    <p:extLst>
      <p:ext uri="{BB962C8B-B14F-4D97-AF65-F5344CB8AC3E}">
        <p14:creationId xmlns:p14="http://schemas.microsoft.com/office/powerpoint/2010/main" val="2805919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85000"/>
            </a:schemeClr>
          </a:solidFill>
        </p:spPr>
        <p:txBody>
          <a:bodyPr anchor="t"/>
          <a:lstStyle>
            <a:lvl1pPr marL="0" indent="0">
              <a:buNone/>
              <a:defRPr sz="3200">
                <a:solidFill>
                  <a:schemeClr val="bg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A5901BB4-0963-E24D-B37B-141A2E973768}" type="datetimeFigureOut">
              <a:rPr lang="en-GB" smtClean="0"/>
              <a:t>22/10/2020</a:t>
            </a:fld>
            <a:endParaRPr lang="en-GB"/>
          </a:p>
        </p:txBody>
      </p:sp>
      <p:sp>
        <p:nvSpPr>
          <p:cNvPr id="9" name="Footer Placeholder 8"/>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GB"/>
          </a:p>
        </p:txBody>
      </p:sp>
      <p:sp>
        <p:nvSpPr>
          <p:cNvPr id="10" name="Slide Number Placeholder 9"/>
          <p:cNvSpPr>
            <a:spLocks noGrp="1"/>
          </p:cNvSpPr>
          <p:nvPr>
            <p:ph type="sldNum" sz="quarter" idx="12"/>
          </p:nvPr>
        </p:nvSpPr>
        <p:spPr/>
        <p:txBody>
          <a:bodyPr/>
          <a:lstStyle/>
          <a:p>
            <a:fld id="{8A1A3182-5621-864C-8C78-5015BA1CD34C}" type="slidenum">
              <a:rPr lang="en-GB" smtClean="0"/>
              <a:t>‹#›</a:t>
            </a:fld>
            <a:endParaRPr lang="en-GB"/>
          </a:p>
        </p:txBody>
      </p:sp>
    </p:spTree>
    <p:extLst>
      <p:ext uri="{BB962C8B-B14F-4D97-AF65-F5344CB8AC3E}">
        <p14:creationId xmlns:p14="http://schemas.microsoft.com/office/powerpoint/2010/main" val="1987567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A5901BB4-0963-E24D-B37B-141A2E973768}" type="datetimeFigureOut">
              <a:rPr lang="en-GB" smtClean="0"/>
              <a:t>22/10/2020</a:t>
            </a:fld>
            <a:endParaRPr lang="en-GB"/>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GB"/>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1A3182-5621-864C-8C78-5015BA1CD34C}" type="slidenum">
              <a:rPr lang="en-GB" smtClean="0"/>
              <a:t>‹#›</a:t>
            </a:fld>
            <a:endParaRPr lang="en-GB"/>
          </a:p>
        </p:txBody>
      </p:sp>
    </p:spTree>
    <p:extLst>
      <p:ext uri="{BB962C8B-B14F-4D97-AF65-F5344CB8AC3E}">
        <p14:creationId xmlns:p14="http://schemas.microsoft.com/office/powerpoint/2010/main" val="3473021746"/>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gov.uk/government/statistics/private-rental-market-summary-statistics-april-2018-to-march-2019" TargetMode="External"/><Relationship Id="rId2" Type="http://schemas.openxmlformats.org/officeDocument/2006/relationships/hyperlink" Target="https://en.wikipedia.org/wiki/List_of_London_boroughs"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E0B13-E396-9E41-BC5B-29007328E84C}"/>
              </a:ext>
            </a:extLst>
          </p:cNvPr>
          <p:cNvSpPr>
            <a:spLocks noGrp="1"/>
          </p:cNvSpPr>
          <p:nvPr>
            <p:ph type="ctrTitle"/>
          </p:nvPr>
        </p:nvSpPr>
        <p:spPr/>
        <p:txBody>
          <a:bodyPr/>
          <a:lstStyle/>
          <a:p>
            <a:r>
              <a:rPr lang="en-GB" dirty="0"/>
              <a:t>Battle of the Neighbourhoods</a:t>
            </a:r>
          </a:p>
        </p:txBody>
      </p:sp>
      <p:sp>
        <p:nvSpPr>
          <p:cNvPr id="3" name="Subtitle 2">
            <a:extLst>
              <a:ext uri="{FF2B5EF4-FFF2-40B4-BE49-F238E27FC236}">
                <a16:creationId xmlns:a16="http://schemas.microsoft.com/office/drawing/2014/main" id="{5619A3B7-DC46-8144-A972-36B6EEF831B5}"/>
              </a:ext>
            </a:extLst>
          </p:cNvPr>
          <p:cNvSpPr>
            <a:spLocks noGrp="1"/>
          </p:cNvSpPr>
          <p:nvPr>
            <p:ph type="subTitle" idx="1"/>
          </p:nvPr>
        </p:nvSpPr>
        <p:spPr/>
        <p:txBody>
          <a:bodyPr anchor="ctr"/>
          <a:lstStyle/>
          <a:p>
            <a:r>
              <a:rPr lang="en-GB" dirty="0"/>
              <a:t>Opening a new venue in London</a:t>
            </a:r>
          </a:p>
        </p:txBody>
      </p:sp>
    </p:spTree>
    <p:extLst>
      <p:ext uri="{BB962C8B-B14F-4D97-AF65-F5344CB8AC3E}">
        <p14:creationId xmlns:p14="http://schemas.microsoft.com/office/powerpoint/2010/main" val="26425522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55E8E-C638-224C-BEC2-38461768395F}"/>
              </a:ext>
            </a:extLst>
          </p:cNvPr>
          <p:cNvSpPr>
            <a:spLocks noGrp="1"/>
          </p:cNvSpPr>
          <p:nvPr>
            <p:ph type="title"/>
          </p:nvPr>
        </p:nvSpPr>
        <p:spPr/>
        <p:txBody>
          <a:bodyPr/>
          <a:lstStyle/>
          <a:p>
            <a:r>
              <a:rPr lang="en-GB" dirty="0"/>
              <a:t>Conclusion</a:t>
            </a:r>
          </a:p>
        </p:txBody>
      </p:sp>
      <p:sp>
        <p:nvSpPr>
          <p:cNvPr id="3" name="Content Placeholder 2">
            <a:extLst>
              <a:ext uri="{FF2B5EF4-FFF2-40B4-BE49-F238E27FC236}">
                <a16:creationId xmlns:a16="http://schemas.microsoft.com/office/drawing/2014/main" id="{9C8C3691-C419-B84E-B884-D537E7486F1B}"/>
              </a:ext>
            </a:extLst>
          </p:cNvPr>
          <p:cNvSpPr>
            <a:spLocks noGrp="1"/>
          </p:cNvSpPr>
          <p:nvPr>
            <p:ph sz="half" idx="1"/>
          </p:nvPr>
        </p:nvSpPr>
        <p:spPr>
          <a:xfrm>
            <a:off x="1772031" y="3266694"/>
            <a:ext cx="8647938" cy="3101982"/>
          </a:xfrm>
        </p:spPr>
        <p:txBody>
          <a:bodyPr>
            <a:normAutofit/>
          </a:bodyPr>
          <a:lstStyle/>
          <a:p>
            <a:pPr marL="0" indent="0" algn="just">
              <a:buNone/>
            </a:pPr>
            <a:r>
              <a:rPr lang="en-GB" dirty="0"/>
              <a:t>Finally to conclude this project, it has been great to have a go at solving a real-life problem using available data and find a solution for. The problem at hand here was to open a venue in London. To achieve this some frequently used python libraries were used to clean and analyse the data, Foursquare API was used to explore information of each borough and the results were mapped to visualise them as well.</a:t>
            </a:r>
          </a:p>
        </p:txBody>
      </p:sp>
    </p:spTree>
    <p:extLst>
      <p:ext uri="{BB962C8B-B14F-4D97-AF65-F5344CB8AC3E}">
        <p14:creationId xmlns:p14="http://schemas.microsoft.com/office/powerpoint/2010/main" val="4185142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2BD87-27EA-4D43-BAA1-442F742962B3}"/>
              </a:ext>
            </a:extLst>
          </p:cNvPr>
          <p:cNvSpPr>
            <a:spLocks noGrp="1"/>
          </p:cNvSpPr>
          <p:nvPr>
            <p:ph type="title"/>
          </p:nvPr>
        </p:nvSpPr>
        <p:spPr/>
        <p:txBody>
          <a:bodyPr/>
          <a:lstStyle/>
          <a:p>
            <a:r>
              <a:rPr lang="en-GB" dirty="0"/>
              <a:t>Introduction</a:t>
            </a:r>
          </a:p>
        </p:txBody>
      </p:sp>
      <p:sp>
        <p:nvSpPr>
          <p:cNvPr id="3" name="Text Placeholder 2">
            <a:extLst>
              <a:ext uri="{FF2B5EF4-FFF2-40B4-BE49-F238E27FC236}">
                <a16:creationId xmlns:a16="http://schemas.microsoft.com/office/drawing/2014/main" id="{B3233E2C-8D5C-2E45-BBD3-E082E1760B87}"/>
              </a:ext>
            </a:extLst>
          </p:cNvPr>
          <p:cNvSpPr>
            <a:spLocks noGrp="1"/>
          </p:cNvSpPr>
          <p:nvPr>
            <p:ph type="body" idx="1"/>
          </p:nvPr>
        </p:nvSpPr>
        <p:spPr/>
        <p:txBody>
          <a:bodyPr/>
          <a:lstStyle/>
          <a:p>
            <a:pPr marL="457200" indent="-457200">
              <a:buAutoNum type="arabicPeriod"/>
            </a:pPr>
            <a:r>
              <a:rPr lang="en-GB" b="1" dirty="0"/>
              <a:t>Problem definition</a:t>
            </a:r>
          </a:p>
          <a:p>
            <a:pPr marL="457200" indent="-457200">
              <a:buAutoNum type="arabicPeriod"/>
            </a:pPr>
            <a:r>
              <a:rPr lang="en-GB" b="1" dirty="0"/>
              <a:t>Required data</a:t>
            </a:r>
            <a:endParaRPr lang="en-GB" dirty="0"/>
          </a:p>
          <a:p>
            <a:endParaRPr lang="en-GB" dirty="0"/>
          </a:p>
        </p:txBody>
      </p:sp>
    </p:spTree>
    <p:extLst>
      <p:ext uri="{BB962C8B-B14F-4D97-AF65-F5344CB8AC3E}">
        <p14:creationId xmlns:p14="http://schemas.microsoft.com/office/powerpoint/2010/main" val="4013516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E7E33-98F6-204E-A5FB-61EDEEAA6146}"/>
              </a:ext>
            </a:extLst>
          </p:cNvPr>
          <p:cNvSpPr>
            <a:spLocks noGrp="1"/>
          </p:cNvSpPr>
          <p:nvPr>
            <p:ph type="title"/>
          </p:nvPr>
        </p:nvSpPr>
        <p:spPr/>
        <p:txBody>
          <a:bodyPr/>
          <a:lstStyle/>
          <a:p>
            <a:r>
              <a:rPr lang="en-GB" dirty="0"/>
              <a:t>Introduction</a:t>
            </a:r>
          </a:p>
        </p:txBody>
      </p:sp>
      <p:sp>
        <p:nvSpPr>
          <p:cNvPr id="3" name="Content Placeholder 2">
            <a:extLst>
              <a:ext uri="{FF2B5EF4-FFF2-40B4-BE49-F238E27FC236}">
                <a16:creationId xmlns:a16="http://schemas.microsoft.com/office/drawing/2014/main" id="{606DF0C8-380B-9543-89B5-4FDBA9A5DE9E}"/>
              </a:ext>
            </a:extLst>
          </p:cNvPr>
          <p:cNvSpPr>
            <a:spLocks noGrp="1"/>
          </p:cNvSpPr>
          <p:nvPr>
            <p:ph sz="half" idx="1"/>
          </p:nvPr>
        </p:nvSpPr>
        <p:spPr/>
        <p:txBody>
          <a:bodyPr>
            <a:normAutofit fontScale="70000" lnSpcReduction="20000"/>
          </a:bodyPr>
          <a:lstStyle/>
          <a:p>
            <a:pPr marL="0" indent="0">
              <a:buNone/>
            </a:pPr>
            <a:r>
              <a:rPr lang="en-GB" b="1" dirty="0"/>
              <a:t>Description of the problem and a discussion of the background</a:t>
            </a:r>
            <a:endParaRPr lang="en-GB" dirty="0"/>
          </a:p>
          <a:p>
            <a:pPr marL="0" indent="0">
              <a:buNone/>
            </a:pPr>
            <a:r>
              <a:rPr lang="en-GB" dirty="0"/>
              <a:t>After my bachelor's degree I worked in London for two years and absolutely loved the city. There are so many restaurants everywhere, with so many cuisines to choose from. It can be especially challenging for an entrepreneur to choose a good location for their new venue. Furthermore, rent is ridiculously expensive and it can be very challenging for entrepreneurs to open a new restaurant or venue in the city centre. It might be more attractive to them to open a venue in one of the boroughs of London, so they pay cheaper rent whilst they build up their brand.</a:t>
            </a:r>
          </a:p>
          <a:p>
            <a:pPr marL="0" indent="0">
              <a:buNone/>
            </a:pPr>
            <a:r>
              <a:rPr lang="en-GB" dirty="0"/>
              <a:t>The challenge then is: which borough should an entrepreneur open a new venue in?</a:t>
            </a:r>
          </a:p>
          <a:p>
            <a:pPr marL="0" indent="0">
              <a:buNone/>
            </a:pPr>
            <a:r>
              <a:rPr lang="en-GB" dirty="0"/>
              <a:t>This is what this study will aim to answer by analysing data from the different boroughs of London.</a:t>
            </a:r>
          </a:p>
        </p:txBody>
      </p:sp>
      <p:sp>
        <p:nvSpPr>
          <p:cNvPr id="4" name="Content Placeholder 3">
            <a:extLst>
              <a:ext uri="{FF2B5EF4-FFF2-40B4-BE49-F238E27FC236}">
                <a16:creationId xmlns:a16="http://schemas.microsoft.com/office/drawing/2014/main" id="{EE39FFDA-FADF-2E48-A69F-147E23A4A44D}"/>
              </a:ext>
            </a:extLst>
          </p:cNvPr>
          <p:cNvSpPr>
            <a:spLocks noGrp="1"/>
          </p:cNvSpPr>
          <p:nvPr>
            <p:ph sz="half" idx="2"/>
          </p:nvPr>
        </p:nvSpPr>
        <p:spPr/>
        <p:txBody>
          <a:bodyPr>
            <a:normAutofit fontScale="70000" lnSpcReduction="20000"/>
          </a:bodyPr>
          <a:lstStyle/>
          <a:p>
            <a:pPr marL="0" indent="0">
              <a:buNone/>
            </a:pPr>
            <a:r>
              <a:rPr lang="en-GB" b="1" dirty="0"/>
              <a:t>Description of the data and how it will be used to solve the problem</a:t>
            </a:r>
            <a:endParaRPr lang="en-GB" dirty="0"/>
          </a:p>
          <a:p>
            <a:pPr marL="0" indent="0">
              <a:buNone/>
            </a:pPr>
            <a:r>
              <a:rPr lang="en-GB" dirty="0"/>
              <a:t>The data that will be used for this project will be as follows:</a:t>
            </a:r>
          </a:p>
          <a:p>
            <a:r>
              <a:rPr lang="en-GB" dirty="0"/>
              <a:t>Data about the boroughs in London from </a:t>
            </a:r>
            <a:r>
              <a:rPr lang="en-GB" dirty="0">
                <a:hlinkClick r:id="rId2"/>
              </a:rPr>
              <a:t>Wikipedia</a:t>
            </a:r>
            <a:endParaRPr lang="en-GB" dirty="0"/>
          </a:p>
          <a:p>
            <a:r>
              <a:rPr lang="en-GB" dirty="0"/>
              <a:t>Data about average rent in London from the </a:t>
            </a:r>
            <a:r>
              <a:rPr lang="en-GB" dirty="0">
                <a:hlinkClick r:id="rId3"/>
              </a:rPr>
              <a:t>UK Government website</a:t>
            </a:r>
            <a:endParaRPr lang="en-GB" dirty="0"/>
          </a:p>
          <a:p>
            <a:r>
              <a:rPr lang="en-GB" dirty="0"/>
              <a:t>Geographical data: using </a:t>
            </a:r>
            <a:r>
              <a:rPr lang="en-GB" dirty="0" err="1"/>
              <a:t>geopy</a:t>
            </a:r>
            <a:r>
              <a:rPr lang="en-GB" dirty="0"/>
              <a:t> the coordinates for each borough will be found</a:t>
            </a:r>
          </a:p>
          <a:p>
            <a:r>
              <a:rPr lang="en-GB" dirty="0"/>
              <a:t>Venue data: Foursquare will be used to collect data about the existing venues in each borough After the data is collected a k-means clustering method will be used to cluster the boroughs and visualise this data on a map.</a:t>
            </a:r>
          </a:p>
        </p:txBody>
      </p:sp>
    </p:spTree>
    <p:extLst>
      <p:ext uri="{BB962C8B-B14F-4D97-AF65-F5344CB8AC3E}">
        <p14:creationId xmlns:p14="http://schemas.microsoft.com/office/powerpoint/2010/main" val="2137822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2BD87-27EA-4D43-BAA1-442F742962B3}"/>
              </a:ext>
            </a:extLst>
          </p:cNvPr>
          <p:cNvSpPr>
            <a:spLocks noGrp="1"/>
          </p:cNvSpPr>
          <p:nvPr>
            <p:ph type="title"/>
          </p:nvPr>
        </p:nvSpPr>
        <p:spPr/>
        <p:txBody>
          <a:bodyPr/>
          <a:lstStyle/>
          <a:p>
            <a:r>
              <a:rPr lang="en-GB" dirty="0"/>
              <a:t>Methodology</a:t>
            </a:r>
          </a:p>
        </p:txBody>
      </p:sp>
      <p:sp>
        <p:nvSpPr>
          <p:cNvPr id="3" name="Text Placeholder 2">
            <a:extLst>
              <a:ext uri="{FF2B5EF4-FFF2-40B4-BE49-F238E27FC236}">
                <a16:creationId xmlns:a16="http://schemas.microsoft.com/office/drawing/2014/main" id="{B3233E2C-8D5C-2E45-BBD3-E082E1760B87}"/>
              </a:ext>
            </a:extLst>
          </p:cNvPr>
          <p:cNvSpPr>
            <a:spLocks noGrp="1"/>
          </p:cNvSpPr>
          <p:nvPr>
            <p:ph type="body" idx="1"/>
          </p:nvPr>
        </p:nvSpPr>
        <p:spPr/>
        <p:txBody>
          <a:bodyPr/>
          <a:lstStyle/>
          <a:p>
            <a:pPr marL="457200" indent="-457200">
              <a:buAutoNum type="arabicPeriod"/>
            </a:pPr>
            <a:r>
              <a:rPr lang="en-GB" b="1" dirty="0"/>
              <a:t>Data cleaning</a:t>
            </a:r>
          </a:p>
          <a:p>
            <a:pPr marL="457200" indent="-457200">
              <a:buAutoNum type="arabicPeriod"/>
            </a:pPr>
            <a:r>
              <a:rPr lang="en-GB" b="1" dirty="0"/>
              <a:t>Data analysis</a:t>
            </a:r>
            <a:endParaRPr lang="en-GB" dirty="0"/>
          </a:p>
          <a:p>
            <a:endParaRPr lang="en-GB" dirty="0"/>
          </a:p>
        </p:txBody>
      </p:sp>
    </p:spTree>
    <p:extLst>
      <p:ext uri="{BB962C8B-B14F-4D97-AF65-F5344CB8AC3E}">
        <p14:creationId xmlns:p14="http://schemas.microsoft.com/office/powerpoint/2010/main" val="1258442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386025C-C1FC-6042-BEFA-A35D2E2710A6}"/>
              </a:ext>
            </a:extLst>
          </p:cNvPr>
          <p:cNvSpPr>
            <a:spLocks noGrp="1"/>
          </p:cNvSpPr>
          <p:nvPr>
            <p:ph type="title"/>
          </p:nvPr>
        </p:nvSpPr>
        <p:spPr/>
        <p:txBody>
          <a:bodyPr/>
          <a:lstStyle/>
          <a:p>
            <a:r>
              <a:rPr lang="en-GB" dirty="0"/>
              <a:t>Data cleaning and analysis</a:t>
            </a:r>
          </a:p>
        </p:txBody>
      </p:sp>
      <p:sp>
        <p:nvSpPr>
          <p:cNvPr id="5" name="Content Placeholder 4">
            <a:extLst>
              <a:ext uri="{FF2B5EF4-FFF2-40B4-BE49-F238E27FC236}">
                <a16:creationId xmlns:a16="http://schemas.microsoft.com/office/drawing/2014/main" id="{BE7E1DA0-C1A0-834B-84ED-094D2BB658EB}"/>
              </a:ext>
            </a:extLst>
          </p:cNvPr>
          <p:cNvSpPr>
            <a:spLocks noGrp="1"/>
          </p:cNvSpPr>
          <p:nvPr>
            <p:ph sz="half" idx="1"/>
          </p:nvPr>
        </p:nvSpPr>
        <p:spPr/>
        <p:txBody>
          <a:bodyPr>
            <a:normAutofit fontScale="85000" lnSpcReduction="10000"/>
          </a:bodyPr>
          <a:lstStyle/>
          <a:p>
            <a:r>
              <a:rPr lang="en-GB" dirty="0"/>
              <a:t>The borough data was be scraped from Wikipedia, inputted into a </a:t>
            </a:r>
            <a:r>
              <a:rPr lang="en-GB" dirty="0" err="1"/>
              <a:t>dataframe</a:t>
            </a:r>
            <a:r>
              <a:rPr lang="en-GB" dirty="0"/>
              <a:t>, saved as a csv, and used for the analysis in this project.</a:t>
            </a:r>
          </a:p>
          <a:p>
            <a:r>
              <a:rPr lang="en-GB" dirty="0"/>
              <a:t>Beautiful Soup and </a:t>
            </a:r>
            <a:r>
              <a:rPr lang="en-GB" dirty="0" err="1"/>
              <a:t>Urllibrequest</a:t>
            </a:r>
            <a:r>
              <a:rPr lang="en-GB" dirty="0"/>
              <a:t> were used for this.</a:t>
            </a:r>
          </a:p>
          <a:p>
            <a:r>
              <a:rPr lang="en-GB" dirty="0"/>
              <a:t>The data was then cleaned before continuing to the analysis.</a:t>
            </a:r>
          </a:p>
          <a:p>
            <a:pPr lvl="1"/>
            <a:r>
              <a:rPr lang="en-GB" dirty="0"/>
              <a:t>Some incorrect coordinates were corrected.</a:t>
            </a:r>
          </a:p>
          <a:p>
            <a:pPr lvl="1"/>
            <a:r>
              <a:rPr lang="en-GB" dirty="0"/>
              <a:t>The inner boroughs of London were removed.</a:t>
            </a:r>
          </a:p>
          <a:p>
            <a:pPr lvl="1"/>
            <a:r>
              <a:rPr lang="en-GB" dirty="0"/>
              <a:t>The rent figures were added to the Wikipedia borough data.</a:t>
            </a:r>
          </a:p>
        </p:txBody>
      </p:sp>
      <p:sp>
        <p:nvSpPr>
          <p:cNvPr id="6" name="Content Placeholder 5">
            <a:extLst>
              <a:ext uri="{FF2B5EF4-FFF2-40B4-BE49-F238E27FC236}">
                <a16:creationId xmlns:a16="http://schemas.microsoft.com/office/drawing/2014/main" id="{77D7B1EA-DB22-394A-9A14-3240F3442A25}"/>
              </a:ext>
            </a:extLst>
          </p:cNvPr>
          <p:cNvSpPr>
            <a:spLocks noGrp="1"/>
          </p:cNvSpPr>
          <p:nvPr>
            <p:ph sz="half" idx="2"/>
          </p:nvPr>
        </p:nvSpPr>
        <p:spPr/>
        <p:txBody>
          <a:bodyPr>
            <a:normAutofit fontScale="85000" lnSpcReduction="10000"/>
          </a:bodyPr>
          <a:lstStyle/>
          <a:p>
            <a:r>
              <a:rPr lang="en-GB" dirty="0"/>
              <a:t>First the </a:t>
            </a:r>
            <a:r>
              <a:rPr lang="en-GB" dirty="0" err="1"/>
              <a:t>geopy</a:t>
            </a:r>
            <a:r>
              <a:rPr lang="en-GB" dirty="0"/>
              <a:t> library was used to get the coordinates for London and visualise the data points on a map (see slide 6).</a:t>
            </a:r>
          </a:p>
          <a:p>
            <a:r>
              <a:rPr lang="en-GB" dirty="0"/>
              <a:t>The venues were imported from the Foursquare API, </a:t>
            </a:r>
            <a:r>
              <a:rPr lang="en-GB" dirty="0" err="1"/>
              <a:t>onehot</a:t>
            </a:r>
            <a:r>
              <a:rPr lang="en-GB" dirty="0"/>
              <a:t> encoded, grouped, and concatenated with the most popular venues.</a:t>
            </a:r>
          </a:p>
          <a:p>
            <a:r>
              <a:rPr lang="en-GB" dirty="0"/>
              <a:t>The boroughs (total of 20) were clustered in 5 clusters and merged with the initial data set.</a:t>
            </a:r>
          </a:p>
          <a:p>
            <a:r>
              <a:rPr lang="en-GB" dirty="0"/>
              <a:t>The clusters were mapped (see slide 7).</a:t>
            </a:r>
          </a:p>
          <a:p>
            <a:r>
              <a:rPr lang="en-GB" dirty="0"/>
              <a:t>Each of these clusters was then analysed individually.</a:t>
            </a:r>
          </a:p>
          <a:p>
            <a:endParaRPr lang="en-GB" dirty="0"/>
          </a:p>
        </p:txBody>
      </p:sp>
    </p:spTree>
    <p:extLst>
      <p:ext uri="{BB962C8B-B14F-4D97-AF65-F5344CB8AC3E}">
        <p14:creationId xmlns:p14="http://schemas.microsoft.com/office/powerpoint/2010/main" val="1009166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E0A2DE5-300E-F64A-870D-15460EDD63BA}"/>
              </a:ext>
            </a:extLst>
          </p:cNvPr>
          <p:cNvPicPr>
            <a:picLocks noChangeAspect="1"/>
          </p:cNvPicPr>
          <p:nvPr/>
        </p:nvPicPr>
        <p:blipFill>
          <a:blip r:embed="rId2"/>
          <a:stretch>
            <a:fillRect/>
          </a:stretch>
        </p:blipFill>
        <p:spPr>
          <a:xfrm>
            <a:off x="1917700" y="1188720"/>
            <a:ext cx="8356600" cy="4775200"/>
          </a:xfrm>
          <a:prstGeom prst="rect">
            <a:avLst/>
          </a:prstGeom>
        </p:spPr>
      </p:pic>
      <p:sp>
        <p:nvSpPr>
          <p:cNvPr id="6" name="TextBox 5">
            <a:extLst>
              <a:ext uri="{FF2B5EF4-FFF2-40B4-BE49-F238E27FC236}">
                <a16:creationId xmlns:a16="http://schemas.microsoft.com/office/drawing/2014/main" id="{64E45B00-E393-3A43-B3C5-4DA6FACF7784}"/>
              </a:ext>
            </a:extLst>
          </p:cNvPr>
          <p:cNvSpPr txBox="1"/>
          <p:nvPr/>
        </p:nvSpPr>
        <p:spPr>
          <a:xfrm>
            <a:off x="1917700" y="685800"/>
            <a:ext cx="2940420" cy="369332"/>
          </a:xfrm>
          <a:prstGeom prst="rect">
            <a:avLst/>
          </a:prstGeom>
          <a:noFill/>
        </p:spPr>
        <p:txBody>
          <a:bodyPr wrap="none" rtlCol="0">
            <a:spAutoFit/>
          </a:bodyPr>
          <a:lstStyle/>
          <a:p>
            <a:r>
              <a:rPr lang="en-GB" dirty="0"/>
              <a:t>Figure 1: Boroughs of London</a:t>
            </a:r>
          </a:p>
        </p:txBody>
      </p:sp>
    </p:spTree>
    <p:extLst>
      <p:ext uri="{BB962C8B-B14F-4D97-AF65-F5344CB8AC3E}">
        <p14:creationId xmlns:p14="http://schemas.microsoft.com/office/powerpoint/2010/main" val="2256974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4E45B00-E393-3A43-B3C5-4DA6FACF7784}"/>
              </a:ext>
            </a:extLst>
          </p:cNvPr>
          <p:cNvSpPr txBox="1"/>
          <p:nvPr/>
        </p:nvSpPr>
        <p:spPr>
          <a:xfrm>
            <a:off x="1917700" y="685800"/>
            <a:ext cx="2940420" cy="369332"/>
          </a:xfrm>
          <a:prstGeom prst="rect">
            <a:avLst/>
          </a:prstGeom>
          <a:noFill/>
        </p:spPr>
        <p:txBody>
          <a:bodyPr wrap="none" rtlCol="0">
            <a:spAutoFit/>
          </a:bodyPr>
          <a:lstStyle/>
          <a:p>
            <a:r>
              <a:rPr lang="en-GB" dirty="0"/>
              <a:t>Figure 1: Boroughs of London</a:t>
            </a:r>
          </a:p>
        </p:txBody>
      </p:sp>
      <p:pic>
        <p:nvPicPr>
          <p:cNvPr id="2" name="Picture 1">
            <a:extLst>
              <a:ext uri="{FF2B5EF4-FFF2-40B4-BE49-F238E27FC236}">
                <a16:creationId xmlns:a16="http://schemas.microsoft.com/office/drawing/2014/main" id="{FA300F77-7ADB-B24B-BC86-61F5A9479212}"/>
              </a:ext>
            </a:extLst>
          </p:cNvPr>
          <p:cNvPicPr>
            <a:picLocks noChangeAspect="1"/>
          </p:cNvPicPr>
          <p:nvPr/>
        </p:nvPicPr>
        <p:blipFill>
          <a:blip r:embed="rId2"/>
          <a:stretch>
            <a:fillRect/>
          </a:stretch>
        </p:blipFill>
        <p:spPr>
          <a:xfrm>
            <a:off x="2005500" y="1154430"/>
            <a:ext cx="7629990" cy="4969276"/>
          </a:xfrm>
          <a:prstGeom prst="rect">
            <a:avLst/>
          </a:prstGeom>
        </p:spPr>
      </p:pic>
    </p:spTree>
    <p:extLst>
      <p:ext uri="{BB962C8B-B14F-4D97-AF65-F5344CB8AC3E}">
        <p14:creationId xmlns:p14="http://schemas.microsoft.com/office/powerpoint/2010/main" val="26705449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2BD87-27EA-4D43-BAA1-442F742962B3}"/>
              </a:ext>
            </a:extLst>
          </p:cNvPr>
          <p:cNvSpPr>
            <a:spLocks noGrp="1"/>
          </p:cNvSpPr>
          <p:nvPr>
            <p:ph type="title"/>
          </p:nvPr>
        </p:nvSpPr>
        <p:spPr/>
        <p:txBody>
          <a:bodyPr/>
          <a:lstStyle/>
          <a:p>
            <a:r>
              <a:rPr lang="en-GB" dirty="0"/>
              <a:t>Results, Discussion &amp; Conclusion</a:t>
            </a:r>
          </a:p>
        </p:txBody>
      </p:sp>
      <p:sp>
        <p:nvSpPr>
          <p:cNvPr id="3" name="Text Placeholder 2">
            <a:extLst>
              <a:ext uri="{FF2B5EF4-FFF2-40B4-BE49-F238E27FC236}">
                <a16:creationId xmlns:a16="http://schemas.microsoft.com/office/drawing/2014/main" id="{B3233E2C-8D5C-2E45-BBD3-E082E1760B87}"/>
              </a:ext>
            </a:extLst>
          </p:cNvPr>
          <p:cNvSpPr>
            <a:spLocks noGrp="1"/>
          </p:cNvSpPr>
          <p:nvPr>
            <p:ph type="body" idx="1"/>
          </p:nvPr>
        </p:nvSpPr>
        <p:spPr/>
        <p:txBody>
          <a:bodyPr/>
          <a:lstStyle/>
          <a:p>
            <a:pPr marL="457200" indent="-457200">
              <a:buAutoNum type="arabicPeriod"/>
            </a:pPr>
            <a:r>
              <a:rPr lang="en-GB" b="1" dirty="0"/>
              <a:t>Results</a:t>
            </a:r>
          </a:p>
          <a:p>
            <a:pPr marL="457200" indent="-457200">
              <a:buAutoNum type="arabicPeriod"/>
            </a:pPr>
            <a:r>
              <a:rPr lang="en-GB" b="1" dirty="0"/>
              <a:t>Discussion</a:t>
            </a:r>
          </a:p>
          <a:p>
            <a:pPr marL="457200" indent="-457200">
              <a:buAutoNum type="arabicPeriod"/>
            </a:pPr>
            <a:r>
              <a:rPr lang="en-GB" b="1" dirty="0"/>
              <a:t>Conclusion</a:t>
            </a:r>
            <a:endParaRPr lang="en-GB" dirty="0"/>
          </a:p>
          <a:p>
            <a:endParaRPr lang="en-GB" dirty="0"/>
          </a:p>
        </p:txBody>
      </p:sp>
    </p:spTree>
    <p:extLst>
      <p:ext uri="{BB962C8B-B14F-4D97-AF65-F5344CB8AC3E}">
        <p14:creationId xmlns:p14="http://schemas.microsoft.com/office/powerpoint/2010/main" val="2635754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386025C-C1FC-6042-BEFA-A35D2E2710A6}"/>
              </a:ext>
            </a:extLst>
          </p:cNvPr>
          <p:cNvSpPr>
            <a:spLocks noGrp="1"/>
          </p:cNvSpPr>
          <p:nvPr>
            <p:ph type="title"/>
          </p:nvPr>
        </p:nvSpPr>
        <p:spPr/>
        <p:txBody>
          <a:bodyPr/>
          <a:lstStyle/>
          <a:p>
            <a:r>
              <a:rPr lang="en-GB" dirty="0"/>
              <a:t>Results and Discussion</a:t>
            </a:r>
          </a:p>
        </p:txBody>
      </p:sp>
      <p:sp>
        <p:nvSpPr>
          <p:cNvPr id="5" name="Content Placeholder 4">
            <a:extLst>
              <a:ext uri="{FF2B5EF4-FFF2-40B4-BE49-F238E27FC236}">
                <a16:creationId xmlns:a16="http://schemas.microsoft.com/office/drawing/2014/main" id="{BE7E1DA0-C1A0-834B-84ED-094D2BB658EB}"/>
              </a:ext>
            </a:extLst>
          </p:cNvPr>
          <p:cNvSpPr>
            <a:spLocks noGrp="1"/>
          </p:cNvSpPr>
          <p:nvPr>
            <p:ph sz="half" idx="1"/>
          </p:nvPr>
        </p:nvSpPr>
        <p:spPr>
          <a:xfrm>
            <a:off x="1581912" y="2638044"/>
            <a:ext cx="4271771" cy="3762756"/>
          </a:xfrm>
        </p:spPr>
        <p:txBody>
          <a:bodyPr>
            <a:noAutofit/>
          </a:bodyPr>
          <a:lstStyle/>
          <a:p>
            <a:r>
              <a:rPr lang="en-GB" sz="1400" dirty="0"/>
              <a:t>The results of the above analysis and clustering can be summarized as follows:</a:t>
            </a:r>
          </a:p>
          <a:p>
            <a:pPr marL="571500" lvl="1" indent="-342900">
              <a:buFont typeface="+mj-lt"/>
              <a:buAutoNum type="arabicPeriod"/>
            </a:pPr>
            <a:r>
              <a:rPr lang="en-GB" sz="1400" dirty="0"/>
              <a:t>The most popular social venues, </a:t>
            </a:r>
            <a:r>
              <a:rPr lang="en-GB" sz="1400" dirty="0" err="1"/>
              <a:t>ouside</a:t>
            </a:r>
            <a:r>
              <a:rPr lang="en-GB" sz="1400" dirty="0"/>
              <a:t> of Inner London boroughs are Pubs and Coffee shops</a:t>
            </a:r>
          </a:p>
          <a:p>
            <a:pPr marL="571500" lvl="1" indent="-342900">
              <a:buFont typeface="+mj-lt"/>
              <a:buAutoNum type="arabicPeriod"/>
            </a:pPr>
            <a:r>
              <a:rPr lang="en-GB" sz="1400" dirty="0"/>
              <a:t>Northern boroughs are more prone to visiting pubs, whereas southern boroughs are most likely to shop and have the social life from home</a:t>
            </a:r>
          </a:p>
          <a:p>
            <a:pPr marL="571500" lvl="1" indent="-342900">
              <a:buFont typeface="+mj-lt"/>
              <a:buAutoNum type="arabicPeriod"/>
            </a:pPr>
            <a:r>
              <a:rPr lang="en-GB" sz="1400" dirty="0"/>
              <a:t>Within top 5 places of interest in every borough is an ethnic restaurant</a:t>
            </a:r>
          </a:p>
          <a:p>
            <a:pPr marL="571500" lvl="1" indent="-342900">
              <a:buFont typeface="+mj-lt"/>
              <a:buAutoNum type="arabicPeriod"/>
            </a:pPr>
            <a:r>
              <a:rPr lang="en-GB" sz="1400" dirty="0"/>
              <a:t>Rent price is not so much a factor for going out - the demand is not affected by difference in costs.</a:t>
            </a:r>
          </a:p>
        </p:txBody>
      </p:sp>
      <p:sp>
        <p:nvSpPr>
          <p:cNvPr id="6" name="Content Placeholder 5">
            <a:extLst>
              <a:ext uri="{FF2B5EF4-FFF2-40B4-BE49-F238E27FC236}">
                <a16:creationId xmlns:a16="http://schemas.microsoft.com/office/drawing/2014/main" id="{77D7B1EA-DB22-394A-9A14-3240F3442A25}"/>
              </a:ext>
            </a:extLst>
          </p:cNvPr>
          <p:cNvSpPr>
            <a:spLocks noGrp="1"/>
          </p:cNvSpPr>
          <p:nvPr>
            <p:ph sz="half" idx="2"/>
          </p:nvPr>
        </p:nvSpPr>
        <p:spPr>
          <a:xfrm>
            <a:off x="6338315" y="2638044"/>
            <a:ext cx="4270247" cy="3865626"/>
          </a:xfrm>
        </p:spPr>
        <p:txBody>
          <a:bodyPr>
            <a:normAutofit fontScale="92500" lnSpcReduction="20000"/>
          </a:bodyPr>
          <a:lstStyle/>
          <a:p>
            <a:r>
              <a:rPr lang="en-GB" sz="1400" dirty="0"/>
              <a:t>Looking at the data Waltham Forest, Bromley, Enfield and Sutton are the best places outside of Central London where a new venue is worth opening. However, a lot of information is not taken into account, and cannot be obtained from Foursquare Developer:</a:t>
            </a:r>
          </a:p>
          <a:p>
            <a:pPr marL="571500" lvl="1" indent="-342900">
              <a:buFont typeface="+mj-lt"/>
              <a:buAutoNum type="arabicPeriod"/>
            </a:pPr>
            <a:r>
              <a:rPr lang="en-GB" sz="1200" dirty="0"/>
              <a:t>Bromley and Enfield's rent is slightly higher (</a:t>
            </a:r>
            <a:r>
              <a:rPr lang="en-GB" sz="1200" dirty="0" err="1"/>
              <a:t>approx</a:t>
            </a:r>
            <a:r>
              <a:rPr lang="en-GB" sz="1200" dirty="0"/>
              <a:t> £200 per month) so this will need to be taken into account. However, demand here might be higher and therefore it might be worth the extra cost. This can only be determined by visiting the boroughs.</a:t>
            </a:r>
          </a:p>
          <a:p>
            <a:pPr marL="571500" lvl="1" indent="-342900">
              <a:buFont typeface="+mj-lt"/>
              <a:buAutoNum type="arabicPeriod"/>
            </a:pPr>
            <a:r>
              <a:rPr lang="en-GB" sz="1200" dirty="0"/>
              <a:t>Higher ethnic presence in a given borough can and will influence the popularity of a given cuisine.</a:t>
            </a:r>
          </a:p>
          <a:p>
            <a:pPr marL="571500" lvl="1" indent="-342900">
              <a:buFont typeface="+mj-lt"/>
              <a:buAutoNum type="arabicPeriod"/>
            </a:pPr>
            <a:r>
              <a:rPr lang="en-GB" sz="1200" dirty="0"/>
              <a:t>Closer proximity to Inner boroughs and better transport links allows people to travel to the neighbouring borough and impact the measurements</a:t>
            </a:r>
          </a:p>
          <a:p>
            <a:pPr marL="571500" lvl="1" indent="-342900">
              <a:buFont typeface="+mj-lt"/>
              <a:buAutoNum type="arabicPeriod"/>
            </a:pPr>
            <a:r>
              <a:rPr lang="en-GB" sz="1200" dirty="0"/>
              <a:t>Many small venues are not registered in Foursquare and are marketed via word-of-mouth, and are not taken into account</a:t>
            </a:r>
          </a:p>
          <a:p>
            <a:r>
              <a:rPr lang="en-GB" sz="1400" dirty="0"/>
              <a:t>Regardless, the analysis provided an insight into what people like and opt for, when it comes to going out in their own neighbourhoods.</a:t>
            </a:r>
          </a:p>
        </p:txBody>
      </p:sp>
    </p:spTree>
    <p:extLst>
      <p:ext uri="{BB962C8B-B14F-4D97-AF65-F5344CB8AC3E}">
        <p14:creationId xmlns:p14="http://schemas.microsoft.com/office/powerpoint/2010/main" val="372187599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docProps/app.xml><?xml version="1.0" encoding="utf-8"?>
<Properties xmlns="http://schemas.openxmlformats.org/officeDocument/2006/extended-properties" xmlns:vt="http://schemas.openxmlformats.org/officeDocument/2006/docPropsVTypes">
  <Template>{C78F9585-EE39-1F47-A8CA-A01AD63A851C}tf10001120</Template>
  <TotalTime>33</TotalTime>
  <Words>812</Words>
  <Application>Microsoft Macintosh PowerPoint</Application>
  <PresentationFormat>Widescreen</PresentationFormat>
  <Paragraphs>51</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Gill Sans MT</vt:lpstr>
      <vt:lpstr>Parcel</vt:lpstr>
      <vt:lpstr>Battle of the Neighbourhoods</vt:lpstr>
      <vt:lpstr>Introduction</vt:lpstr>
      <vt:lpstr>Introduction</vt:lpstr>
      <vt:lpstr>Methodology</vt:lpstr>
      <vt:lpstr>Data cleaning and analysis</vt:lpstr>
      <vt:lpstr>PowerPoint Presentation</vt:lpstr>
      <vt:lpstr>PowerPoint Presentation</vt:lpstr>
      <vt:lpstr>Results, Discussion &amp; Conclusion</vt:lpstr>
      <vt:lpstr>Results and Discussion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the Neighbourhoods</dc:title>
  <dc:creator>Valerie van der Spree</dc:creator>
  <cp:lastModifiedBy>Valerie van der Spree</cp:lastModifiedBy>
  <cp:revision>3</cp:revision>
  <dcterms:created xsi:type="dcterms:W3CDTF">2020-10-22T15:46:27Z</dcterms:created>
  <dcterms:modified xsi:type="dcterms:W3CDTF">2020-10-22T16:20:04Z</dcterms:modified>
</cp:coreProperties>
</file>

<file path=docProps/thumbnail.jpeg>
</file>